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7" r:id="rId2"/>
    <p:sldId id="260" r:id="rId3"/>
    <p:sldId id="318" r:id="rId4"/>
    <p:sldId id="319" r:id="rId5"/>
    <p:sldId id="316" r:id="rId6"/>
    <p:sldId id="321" r:id="rId7"/>
    <p:sldId id="322" r:id="rId8"/>
    <p:sldId id="323" r:id="rId9"/>
    <p:sldId id="310" r:id="rId10"/>
    <p:sldId id="298" r:id="rId11"/>
    <p:sldId id="306" r:id="rId1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В. Пыстина" initials="НВП" lastIdx="3" clrIdx="0">
    <p:extLst>
      <p:ext uri="{19B8F6BF-5375-455C-9EA6-DF929625EA0E}">
        <p15:presenceInfo xmlns:p15="http://schemas.microsoft.com/office/powerpoint/2012/main" userId="S-1-5-21-3968258347-2953442236-3926421385-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A99"/>
    <a:srgbClr val="FFD040"/>
    <a:srgbClr val="ED7D31"/>
    <a:srgbClr val="435D74"/>
    <a:srgbClr val="EA6B14"/>
    <a:srgbClr val="7E5565"/>
    <a:srgbClr val="061B46"/>
    <a:srgbClr val="001642"/>
    <a:srgbClr val="FDA36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1593" autoAdjust="0"/>
  </p:normalViewPr>
  <p:slideViewPr>
    <p:cSldViewPr snapToGrid="0" showGuides="1">
      <p:cViewPr>
        <p:scale>
          <a:sx n="66" d="100"/>
          <a:sy n="66" d="100"/>
        </p:scale>
        <p:origin x="546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5"/>
          </a:xfrm>
          <a:prstGeom prst="rect">
            <a:avLst/>
          </a:prstGeom>
        </p:spPr>
        <p:txBody>
          <a:bodyPr vert="horz" lIns="96605" tIns="48302" rIns="96605" bIns="4830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675"/>
          </a:xfrm>
          <a:prstGeom prst="rect">
            <a:avLst/>
          </a:prstGeom>
        </p:spPr>
        <p:txBody>
          <a:bodyPr vert="horz" lIns="96605" tIns="48302" rIns="96605" bIns="48302" rtlCol="0"/>
          <a:lstStyle>
            <a:lvl1pPr algn="r">
              <a:defRPr sz="1300"/>
            </a:lvl1pPr>
          </a:lstStyle>
          <a:p>
            <a:fld id="{69776B8D-66D8-4824-9B52-086E57FEF06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41"/>
            <a:ext cx="2984871" cy="502674"/>
          </a:xfrm>
          <a:prstGeom prst="rect">
            <a:avLst/>
          </a:prstGeom>
        </p:spPr>
        <p:txBody>
          <a:bodyPr vert="horz" lIns="96605" tIns="48302" rIns="96605" bIns="4830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6041"/>
            <a:ext cx="2984871" cy="502674"/>
          </a:xfrm>
          <a:prstGeom prst="rect">
            <a:avLst/>
          </a:prstGeom>
        </p:spPr>
        <p:txBody>
          <a:bodyPr vert="horz" lIns="96605" tIns="48302" rIns="96605" bIns="48302" rtlCol="0" anchor="b"/>
          <a:lstStyle>
            <a:lvl1pPr algn="r">
              <a:defRPr sz="1300"/>
            </a:lvl1pPr>
          </a:lstStyle>
          <a:p>
            <a:fld id="{95BBE554-6397-4BC1-B519-7D18B0EF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0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5"/>
          </a:xfrm>
          <a:prstGeom prst="rect">
            <a:avLst/>
          </a:prstGeom>
        </p:spPr>
        <p:txBody>
          <a:bodyPr vert="horz" lIns="96605" tIns="48302" rIns="96605" bIns="4830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2675"/>
          </a:xfrm>
          <a:prstGeom prst="rect">
            <a:avLst/>
          </a:prstGeom>
        </p:spPr>
        <p:txBody>
          <a:bodyPr vert="horz" lIns="96605" tIns="48302" rIns="96605" bIns="48302" rtlCol="0"/>
          <a:lstStyle>
            <a:lvl1pPr algn="r">
              <a:defRPr sz="1300"/>
            </a:lvl1pPr>
          </a:lstStyle>
          <a:p>
            <a:fld id="{87F9EDF2-02DE-433F-99D4-5A377B6FE6C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503238"/>
            <a:ext cx="6003925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2" rIns="96605" bIns="483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29606" y="4166117"/>
            <a:ext cx="6484478" cy="5233077"/>
          </a:xfrm>
          <a:prstGeom prst="rect">
            <a:avLst/>
          </a:prstGeom>
        </p:spPr>
        <p:txBody>
          <a:bodyPr vert="horz" lIns="96605" tIns="48302" rIns="96605" bIns="483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41"/>
            <a:ext cx="2984871" cy="502674"/>
          </a:xfrm>
          <a:prstGeom prst="rect">
            <a:avLst/>
          </a:prstGeom>
        </p:spPr>
        <p:txBody>
          <a:bodyPr vert="horz" lIns="96605" tIns="48302" rIns="96605" bIns="4830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041"/>
            <a:ext cx="2984871" cy="502674"/>
          </a:xfrm>
          <a:prstGeom prst="rect">
            <a:avLst/>
          </a:prstGeom>
        </p:spPr>
        <p:txBody>
          <a:bodyPr vert="horz" lIns="96605" tIns="48302" rIns="96605" bIns="48302" rtlCol="0" anchor="b"/>
          <a:lstStyle>
            <a:lvl1pPr algn="r">
              <a:defRPr sz="1300"/>
            </a:lvl1pPr>
          </a:lstStyle>
          <a:p>
            <a:fld id="{356281CA-48F6-4B42-A126-9414106E7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8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9B6FF-C53F-45F4-A447-C1079D7BD6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3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2913" y="503238"/>
            <a:ext cx="6002337" cy="337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81CA-48F6-4B42-A126-9414106E7E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2913" y="503238"/>
            <a:ext cx="6002337" cy="337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81CA-48F6-4B42-A126-9414106E7E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0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2913" y="503238"/>
            <a:ext cx="6002337" cy="337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81CA-48F6-4B42-A126-9414106E7E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9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2913" y="503238"/>
            <a:ext cx="6002337" cy="337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81CA-48F6-4B42-A126-9414106E7E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8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7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9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9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8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0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5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7097-DDCC-4732-8E73-D7E0788B236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1820-8B2A-4B67-9E7C-39AAC3AF2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o-fisoko.obrnadzor.gov.ru/lk/publications/vp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1791697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</a:t>
            </a:r>
            <a:endParaRPr lang="ru-RU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</a:t>
            </a:r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pic>
        <p:nvPicPr>
          <p:cNvPr id="6" name="Picture 2" descr="ÐÐÐ£ Ð Ð Â«Ð ÐÐ¦ÐÐÐÂ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06"/>
          <a:stretch/>
        </p:blipFill>
        <p:spPr bwMode="auto">
          <a:xfrm>
            <a:off x="952500" y="345876"/>
            <a:ext cx="1876191" cy="7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2500" y="468759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Рубцова Галина Михайловна,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начальник отдела оценки качества образования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ГАУ РК «РИЦОКО»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046" r="31380"/>
          <a:stretch/>
        </p:blipFill>
        <p:spPr>
          <a:xfrm>
            <a:off x="7219949" y="0"/>
            <a:ext cx="4991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10197" y="146501"/>
            <a:ext cx="10220179" cy="80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520" y="1062882"/>
            <a:ext cx="560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spo-fisoko.obrnadzor.gov.ru/lk/publications/vpr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98" y="1945657"/>
            <a:ext cx="10220176" cy="44444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80520" y="365492"/>
            <a:ext cx="10237631" cy="56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Работа в личном кабинете ФИС ОКО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39645" y="146915"/>
            <a:ext cx="698555" cy="8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ÐÐ£ Ð Ð Â«Ð ÐÐ¦ÐÐÐÂ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6"/>
          <a:stretch/>
        </p:blipFill>
        <p:spPr bwMode="auto">
          <a:xfrm>
            <a:off x="1031356" y="343292"/>
            <a:ext cx="2530994" cy="10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796" y="2337620"/>
            <a:ext cx="6826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Решаем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позитивно!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462" y="5567359"/>
            <a:ext cx="469006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 (8212) 400-257 (доб.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106)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1356" y="3806293"/>
            <a:ext cx="5422446" cy="467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оценки качества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9462" y="6080016"/>
            <a:ext cx="2111475" cy="40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ricoko@ricoko.ru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2980" y="4469278"/>
            <a:ext cx="3840539" cy="982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Рубцова Галина Михайловна</a:t>
            </a:r>
          </a:p>
          <a:p>
            <a:pPr lvl="0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Пыстина Наталья Владиславовна</a:t>
            </a:r>
          </a:p>
          <a:p>
            <a:pPr lvl="0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Осипова Виктория Михайловна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4310;p84"/>
          <p:cNvGrpSpPr/>
          <p:nvPr/>
        </p:nvGrpSpPr>
        <p:grpSpPr>
          <a:xfrm>
            <a:off x="1174598" y="4787911"/>
            <a:ext cx="449457" cy="345565"/>
            <a:chOff x="1781317" y="3391400"/>
            <a:chExt cx="367255" cy="282364"/>
          </a:xfrm>
          <a:solidFill>
            <a:srgbClr val="2E5A99"/>
          </a:solidFill>
        </p:grpSpPr>
        <p:sp>
          <p:nvSpPr>
            <p:cNvPr id="12" name="Google Shape;14311;p84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12;p84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13;p84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14;p84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15;p84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16;p84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1157;p78"/>
          <p:cNvGrpSpPr/>
          <p:nvPr/>
        </p:nvGrpSpPr>
        <p:grpSpPr>
          <a:xfrm>
            <a:off x="1193971" y="6091736"/>
            <a:ext cx="356816" cy="384395"/>
            <a:chOff x="6896644" y="3216007"/>
            <a:chExt cx="322917" cy="347876"/>
          </a:xfrm>
          <a:solidFill>
            <a:srgbClr val="2E5A99"/>
          </a:solidFill>
        </p:grpSpPr>
        <p:sp>
          <p:nvSpPr>
            <p:cNvPr id="19" name="Google Shape;11158;p78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59;p78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60;p78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61;p78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62;p78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163;p78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164;p78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1094;p78"/>
          <p:cNvSpPr/>
          <p:nvPr/>
        </p:nvSpPr>
        <p:spPr>
          <a:xfrm>
            <a:off x="1243783" y="5657850"/>
            <a:ext cx="296205" cy="293907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2E5A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3" y="954693"/>
            <a:ext cx="3296110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034" y="298336"/>
            <a:ext cx="495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акты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2585" y="3542487"/>
            <a:ext cx="9330215" cy="132804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образования, науки и молодежной политики Республики Коми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09.11.2021 № 700 «Об участии Республики Коми в мониторинге качества подготовки обучающихся общеобразовательных организаций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всероссийских проверочных работ в 2022 году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7034" y="1976747"/>
            <a:ext cx="463640" cy="463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007034" y="3974689"/>
            <a:ext cx="463640" cy="463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Овал 59"/>
          <p:cNvSpPr/>
          <p:nvPr/>
        </p:nvSpPr>
        <p:spPr>
          <a:xfrm>
            <a:off x="1007034" y="5572418"/>
            <a:ext cx="463640" cy="4330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2585" y="1546847"/>
            <a:ext cx="9844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16.08.2021 № 1139 «О проведении Федеральной службой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надзору в сфере образования и науки  мониторинга качества подготовки обучающихся общеобразовательных организаций в форме всероссийских проверочных работ в 2022 году»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2585" y="5435009"/>
            <a:ext cx="9879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сероссийских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проверочных работ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Республики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 (на согласовании)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62442" y="62066"/>
            <a:ext cx="698555" cy="8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98" y="274185"/>
            <a:ext cx="10237631" cy="5621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ВПР в 2022 году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8" name="Объект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550049"/>
              </p:ext>
            </p:extLst>
          </p:nvPr>
        </p:nvGraphicFramePr>
        <p:xfrm>
          <a:off x="5556408" y="1080367"/>
          <a:ext cx="6254200" cy="5386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8692">
                  <a:extLst>
                    <a:ext uri="{9D8B030D-6E8A-4147-A177-3AD203B41FA5}">
                      <a16:colId xmlns:a16="http://schemas.microsoft.com/office/drawing/2014/main" val="307948795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429851297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844259064"/>
                    </a:ext>
                  </a:extLst>
                </a:gridCol>
                <a:gridCol w="1809358">
                  <a:extLst>
                    <a:ext uri="{9D8B030D-6E8A-4147-A177-3AD203B41FA5}">
                      <a16:colId xmlns:a16="http://schemas.microsoft.com/office/drawing/2014/main" val="4287492870"/>
                    </a:ext>
                  </a:extLst>
                </a:gridCol>
              </a:tblGrid>
              <a:tr h="865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классов параллели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предмета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основе случайного выбора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проведения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компьютерной форме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21974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 (2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027668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РЯ, МА, ИС, БИ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401668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РЯ, 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1718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РЯ,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МА, 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ОБ, ФИ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282604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РЯ, 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ОБ, ФИ, ХИ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480703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28167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ГЕ, ФИ, ХИ, БИ, ИС, 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2887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56840" y="3359864"/>
            <a:ext cx="25780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МАРТА — 20 МАЯ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Традиционная форма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6915" y="4391336"/>
            <a:ext cx="27416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АПРЕЛЯ — 20 МАЯ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Компьютерная форма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167" y="5378462"/>
            <a:ext cx="27934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АПРЕЛЯ — 20 МАЯ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язык, 7 класс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8232;p71"/>
          <p:cNvGrpSpPr/>
          <p:nvPr/>
        </p:nvGrpSpPr>
        <p:grpSpPr>
          <a:xfrm>
            <a:off x="1698056" y="3387852"/>
            <a:ext cx="439010" cy="2588060"/>
            <a:chOff x="1013654" y="1836607"/>
            <a:chExt cx="148151" cy="476219"/>
          </a:xfrm>
        </p:grpSpPr>
        <p:sp>
          <p:nvSpPr>
            <p:cNvPr id="36" name="Google Shape;8234;p71"/>
            <p:cNvSpPr/>
            <p:nvPr/>
          </p:nvSpPr>
          <p:spPr>
            <a:xfrm>
              <a:off x="1013654" y="2074499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C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8235;p71"/>
            <p:cNvSpPr/>
            <p:nvPr/>
          </p:nvSpPr>
          <p:spPr>
            <a:xfrm>
              <a:off x="1013654" y="1836607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28575" cap="rnd" cmpd="sng">
              <a:solidFill>
                <a:srgbClr val="FFC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30071" y="4422114"/>
            <a:ext cx="124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4-8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41737" y="2090234"/>
            <a:ext cx="27271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МАРТА — 25 МАРТА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Традиционная форма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0071" y="2105623"/>
            <a:ext cx="124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10-11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КЛАССЫ</a:t>
            </a:r>
          </a:p>
        </p:txBody>
      </p:sp>
      <p:grpSp>
        <p:nvGrpSpPr>
          <p:cNvPr id="81" name="Google Shape;8232;p71"/>
          <p:cNvGrpSpPr/>
          <p:nvPr/>
        </p:nvGrpSpPr>
        <p:grpSpPr>
          <a:xfrm>
            <a:off x="1857000" y="2018644"/>
            <a:ext cx="254636" cy="758732"/>
            <a:chOff x="1013654" y="1836607"/>
            <a:chExt cx="148151" cy="476219"/>
          </a:xfrm>
        </p:grpSpPr>
        <p:sp>
          <p:nvSpPr>
            <p:cNvPr id="90" name="Google Shape;8234;p71"/>
            <p:cNvSpPr/>
            <p:nvPr/>
          </p:nvSpPr>
          <p:spPr>
            <a:xfrm>
              <a:off x="1013654" y="2074499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C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Google Shape;8235;p71"/>
            <p:cNvSpPr/>
            <p:nvPr/>
          </p:nvSpPr>
          <p:spPr>
            <a:xfrm>
              <a:off x="1013654" y="1836607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28575" cap="rnd" cmpd="sng">
              <a:solidFill>
                <a:srgbClr val="FFC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62442" y="62066"/>
            <a:ext cx="698555" cy="8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7" y="244798"/>
            <a:ext cx="10070208" cy="681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 внесения информации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52849"/>
              </p:ext>
            </p:extLst>
          </p:nvPr>
        </p:nvGraphicFramePr>
        <p:xfrm>
          <a:off x="902056" y="1140998"/>
          <a:ext cx="10737493" cy="5248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8448">
                  <a:extLst>
                    <a:ext uri="{9D8B030D-6E8A-4147-A177-3AD203B41FA5}">
                      <a16:colId xmlns:a16="http://schemas.microsoft.com/office/drawing/2014/main" val="458701597"/>
                    </a:ext>
                  </a:extLst>
                </a:gridCol>
                <a:gridCol w="2999045">
                  <a:extLst>
                    <a:ext uri="{9D8B030D-6E8A-4147-A177-3AD203B41FA5}">
                      <a16:colId xmlns:a16="http://schemas.microsoft.com/office/drawing/2014/main" val="2722356315"/>
                    </a:ext>
                  </a:extLst>
                </a:gridCol>
              </a:tblGrid>
              <a:tr h="1373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заявки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 на участие в ВПР,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 числе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компьютерной форме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11.02.2022</a:t>
                      </a:r>
                    </a:p>
                    <a:p>
                      <a:pPr algn="ctr" fontAlgn="t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(23:00)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356123"/>
                  </a:ext>
                </a:extLst>
              </a:tr>
              <a:tr h="167845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контекстных данных об ОО для проведения мониторинга качества подготовки обучающихся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14.03.2022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(18:00)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065091"/>
                  </a:ext>
                </a:extLst>
              </a:tr>
              <a:tr h="2196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информации о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количестве экспертов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проверке заданий проверочной работы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компьютерной форме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классах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предметам история, биология, география, 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11.04 2022 </a:t>
                      </a:r>
                      <a:b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(23:00)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79404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62442" y="62066"/>
            <a:ext cx="698555" cy="8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431" y="220334"/>
            <a:ext cx="10711512" cy="71756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ВПР в 5-8 классах (в компьютерной форме)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39645" y="108815"/>
            <a:ext cx="698555" cy="864401"/>
          </a:xfrm>
          <a:prstGeom prst="rect">
            <a:avLst/>
          </a:prstGeom>
        </p:spPr>
      </p:pic>
      <p:graphicFrame>
        <p:nvGraphicFramePr>
          <p:cNvPr id="14" name="Объект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057345"/>
              </p:ext>
            </p:extLst>
          </p:nvPr>
        </p:nvGraphicFramePr>
        <p:xfrm>
          <a:off x="8174373" y="1447507"/>
          <a:ext cx="3554570" cy="40628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8344">
                  <a:extLst>
                    <a:ext uri="{9D8B030D-6E8A-4147-A177-3AD203B41FA5}">
                      <a16:colId xmlns:a16="http://schemas.microsoft.com/office/drawing/2014/main" val="3079487955"/>
                    </a:ext>
                  </a:extLst>
                </a:gridCol>
                <a:gridCol w="2386226">
                  <a:extLst>
                    <a:ext uri="{9D8B030D-6E8A-4147-A177-3AD203B41FA5}">
                      <a16:colId xmlns:a16="http://schemas.microsoft.com/office/drawing/2014/main" val="4287492870"/>
                    </a:ext>
                  </a:extLst>
                </a:gridCol>
              </a:tblGrid>
              <a:tr h="984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21974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401668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1718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282604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ИС, БИ, ГЕ, ОБ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D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480703"/>
                  </a:ext>
                </a:extLst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604422" y="1760344"/>
            <a:ext cx="5825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озможно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ВПР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несколько сессий в рамках выбранной даты или в течение нескольких дней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04422" y="3203068"/>
            <a:ext cx="5825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Компьютерная форма выбирается для всей параллели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oogle Shape;12150;p80"/>
          <p:cNvGrpSpPr/>
          <p:nvPr/>
        </p:nvGrpSpPr>
        <p:grpSpPr>
          <a:xfrm>
            <a:off x="507324" y="4480880"/>
            <a:ext cx="695573" cy="681706"/>
            <a:chOff x="4876780" y="2418064"/>
            <a:chExt cx="407774" cy="356628"/>
          </a:xfrm>
          <a:solidFill>
            <a:srgbClr val="2E5A99"/>
          </a:solidFill>
        </p:grpSpPr>
        <p:sp>
          <p:nvSpPr>
            <p:cNvPr id="46" name="Google Shape;12151;p80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12152;p80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12153;p80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12154;p80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12155;p80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12156;p80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12157;p80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12158;p80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604423" y="4338014"/>
            <a:ext cx="5825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 ОО 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проверки заданий получат доступ к системе электронной проверки заданий «Эксперт»</a:t>
            </a:r>
          </a:p>
        </p:txBody>
      </p:sp>
      <p:grpSp>
        <p:nvGrpSpPr>
          <p:cNvPr id="22" name="Google Shape;10944;p78"/>
          <p:cNvGrpSpPr/>
          <p:nvPr/>
        </p:nvGrpSpPr>
        <p:grpSpPr>
          <a:xfrm>
            <a:off x="540690" y="3245928"/>
            <a:ext cx="690673" cy="630287"/>
            <a:chOff x="1958520" y="2302574"/>
            <a:chExt cx="359213" cy="327807"/>
          </a:xfrm>
          <a:solidFill>
            <a:srgbClr val="2E5A99"/>
          </a:solidFill>
        </p:grpSpPr>
        <p:sp>
          <p:nvSpPr>
            <p:cNvPr id="23" name="Google Shape;10945;p78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46;p78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47;p78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1041;p78"/>
          <p:cNvGrpSpPr/>
          <p:nvPr/>
        </p:nvGrpSpPr>
        <p:grpSpPr>
          <a:xfrm>
            <a:off x="562616" y="2007066"/>
            <a:ext cx="644316" cy="522217"/>
            <a:chOff x="5220616" y="2791061"/>
            <a:chExt cx="373185" cy="302466"/>
          </a:xfrm>
          <a:solidFill>
            <a:srgbClr val="2E5A99"/>
          </a:solidFill>
        </p:grpSpPr>
        <p:sp>
          <p:nvSpPr>
            <p:cNvPr id="27" name="Google Shape;11042;p78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43;p78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44;p78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45;p78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46;p78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47;p78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48;p78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049;p78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050;p78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051;p78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052;p78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053;p78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054;p78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055;p78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056;p78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057;p78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058;p78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059;p78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6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Овал 126"/>
          <p:cNvSpPr/>
          <p:nvPr/>
        </p:nvSpPr>
        <p:spPr>
          <a:xfrm>
            <a:off x="986938" y="2475911"/>
            <a:ext cx="2343250" cy="2343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731" y="4870743"/>
            <a:ext cx="86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28816" y="1339632"/>
            <a:ext cx="129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1684" y="1302685"/>
            <a:ext cx="12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2307" y="2668362"/>
            <a:ext cx="7727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306263" y="2985816"/>
            <a:ext cx="1704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класс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06" y="2121001"/>
            <a:ext cx="313434" cy="1556386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6035851" y="2329766"/>
            <a:ext cx="1642968" cy="3124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129040" y="3097365"/>
            <a:ext cx="1475985" cy="402547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999335" y="5327524"/>
            <a:ext cx="1581415" cy="41302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129040" y="5349618"/>
            <a:ext cx="1498597" cy="368832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82" name="Заголовок 1"/>
          <p:cNvSpPr>
            <a:spLocks noGrp="1"/>
          </p:cNvSpPr>
          <p:nvPr>
            <p:ph type="title"/>
          </p:nvPr>
        </p:nvSpPr>
        <p:spPr>
          <a:xfrm>
            <a:off x="880520" y="365492"/>
            <a:ext cx="10237631" cy="56215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КИМ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oogle Shape;10988;p78"/>
          <p:cNvGrpSpPr/>
          <p:nvPr/>
        </p:nvGrpSpPr>
        <p:grpSpPr>
          <a:xfrm>
            <a:off x="8089802" y="2255327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84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oogle Shape;13194;p81"/>
          <p:cNvGrpSpPr/>
          <p:nvPr/>
        </p:nvGrpSpPr>
        <p:grpSpPr>
          <a:xfrm>
            <a:off x="8090625" y="3055935"/>
            <a:ext cx="480250" cy="48540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102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5989577" y="3098583"/>
            <a:ext cx="1626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заданий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9129040" y="2285937"/>
            <a:ext cx="140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052112" y="4457359"/>
            <a:ext cx="1334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60 минут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9129040" y="4457359"/>
            <a:ext cx="140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06" y="4323382"/>
            <a:ext cx="313434" cy="1556386"/>
          </a:xfrm>
          <a:prstGeom prst="rect">
            <a:avLst/>
          </a:prstGeom>
        </p:spPr>
      </p:pic>
      <p:grpSp>
        <p:nvGrpSpPr>
          <p:cNvPr id="59" name="Google Shape;10988;p78"/>
          <p:cNvGrpSpPr/>
          <p:nvPr/>
        </p:nvGrpSpPr>
        <p:grpSpPr>
          <a:xfrm>
            <a:off x="8089802" y="4426749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60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39645" y="146915"/>
            <a:ext cx="698555" cy="864401"/>
          </a:xfrm>
          <a:prstGeom prst="rect">
            <a:avLst/>
          </a:prstGeom>
        </p:spPr>
      </p:pic>
      <p:grpSp>
        <p:nvGrpSpPr>
          <p:cNvPr id="116" name="Google Shape;13194;p81"/>
          <p:cNvGrpSpPr/>
          <p:nvPr/>
        </p:nvGrpSpPr>
        <p:grpSpPr>
          <a:xfrm>
            <a:off x="8090625" y="5291331"/>
            <a:ext cx="480250" cy="48540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117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Овал 163"/>
          <p:cNvSpPr/>
          <p:nvPr/>
        </p:nvSpPr>
        <p:spPr>
          <a:xfrm>
            <a:off x="986938" y="2475911"/>
            <a:ext cx="2343250" cy="2343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880520" y="365492"/>
            <a:ext cx="10237631" cy="56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КИМ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39645" y="146915"/>
            <a:ext cx="698555" cy="86440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522114" y="4870743"/>
            <a:ext cx="86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213199" y="1339632"/>
            <a:ext cx="129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86067" y="1302685"/>
            <a:ext cx="12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66690" y="2668362"/>
            <a:ext cx="7727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306263" y="2985816"/>
            <a:ext cx="1704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89" y="2121001"/>
            <a:ext cx="313434" cy="1556386"/>
          </a:xfrm>
          <a:prstGeom prst="rect">
            <a:avLst/>
          </a:prstGeom>
        </p:spPr>
      </p:pic>
      <p:sp>
        <p:nvSpPr>
          <p:cNvPr id="97" name="Скругленный прямоугольник 96"/>
          <p:cNvSpPr/>
          <p:nvPr/>
        </p:nvSpPr>
        <p:spPr>
          <a:xfrm>
            <a:off x="6020234" y="2329766"/>
            <a:ext cx="1642968" cy="3124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9113423" y="3097365"/>
            <a:ext cx="1475985" cy="402547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983718" y="5327524"/>
            <a:ext cx="1581415" cy="41302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13 заданий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9113423" y="5400086"/>
            <a:ext cx="1814228" cy="318364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grpSp>
        <p:nvGrpSpPr>
          <p:cNvPr id="101" name="Google Shape;10988;p78"/>
          <p:cNvGrpSpPr/>
          <p:nvPr/>
        </p:nvGrpSpPr>
        <p:grpSpPr>
          <a:xfrm>
            <a:off x="8074185" y="2255327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102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oogle Shape;13194;p81"/>
          <p:cNvGrpSpPr/>
          <p:nvPr/>
        </p:nvGrpSpPr>
        <p:grpSpPr>
          <a:xfrm>
            <a:off x="8075008" y="3055935"/>
            <a:ext cx="480250" cy="48540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120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0" name="Прямоугольник 129"/>
          <p:cNvSpPr/>
          <p:nvPr/>
        </p:nvSpPr>
        <p:spPr>
          <a:xfrm>
            <a:off x="5973960" y="3098583"/>
            <a:ext cx="1626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9113423" y="2285937"/>
            <a:ext cx="140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036495" y="4457359"/>
            <a:ext cx="13342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минут</a:t>
            </a:r>
            <a:endParaRPr lang="ru-RU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9113423" y="4457359"/>
            <a:ext cx="140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89" y="4323382"/>
            <a:ext cx="313434" cy="1556386"/>
          </a:xfrm>
          <a:prstGeom prst="rect">
            <a:avLst/>
          </a:prstGeom>
        </p:spPr>
      </p:pic>
      <p:grpSp>
        <p:nvGrpSpPr>
          <p:cNvPr id="135" name="Google Shape;10988;p78"/>
          <p:cNvGrpSpPr/>
          <p:nvPr/>
        </p:nvGrpSpPr>
        <p:grpSpPr>
          <a:xfrm>
            <a:off x="8074185" y="4426749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136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D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Google Shape;13194;p81"/>
          <p:cNvGrpSpPr/>
          <p:nvPr/>
        </p:nvGrpSpPr>
        <p:grpSpPr>
          <a:xfrm>
            <a:off x="8075008" y="5291331"/>
            <a:ext cx="480250" cy="48540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154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Овал 138"/>
          <p:cNvSpPr/>
          <p:nvPr/>
        </p:nvSpPr>
        <p:spPr>
          <a:xfrm>
            <a:off x="986938" y="2475911"/>
            <a:ext cx="2343250" cy="2343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7083" y="3630543"/>
            <a:ext cx="86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6002" y="522385"/>
            <a:ext cx="129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0269" y="517695"/>
            <a:ext cx="12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898" y="1803475"/>
            <a:ext cx="7727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6263" y="2986588"/>
            <a:ext cx="1704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83" y="1356861"/>
            <a:ext cx="414116" cy="137118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883038" y="1443117"/>
            <a:ext cx="2027439" cy="3709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66675" y="2136935"/>
            <a:ext cx="1916915" cy="465837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3038" y="4044392"/>
            <a:ext cx="1951482" cy="49033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66675" y="4097079"/>
            <a:ext cx="1681220" cy="38495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grpSp>
        <p:nvGrpSpPr>
          <p:cNvPr id="14" name="Google Shape;10988;p78"/>
          <p:cNvGrpSpPr/>
          <p:nvPr/>
        </p:nvGrpSpPr>
        <p:grpSpPr>
          <a:xfrm>
            <a:off x="7779570" y="1342145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15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oogle Shape;13194;p81"/>
          <p:cNvGrpSpPr/>
          <p:nvPr/>
        </p:nvGrpSpPr>
        <p:grpSpPr>
          <a:xfrm>
            <a:off x="7779570" y="2120995"/>
            <a:ext cx="480250" cy="49771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33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883038" y="2169798"/>
            <a:ext cx="2006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966675" y="1380632"/>
            <a:ext cx="145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883038" y="3276498"/>
            <a:ext cx="1646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966675" y="3276498"/>
            <a:ext cx="145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850" y="3175785"/>
            <a:ext cx="414116" cy="1371182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5883038" y="5859489"/>
            <a:ext cx="1951482" cy="49033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966675" y="5912176"/>
            <a:ext cx="1681220" cy="38495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883038" y="5145324"/>
            <a:ext cx="1646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966675" y="5145324"/>
            <a:ext cx="145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45 минут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992" y="4978639"/>
            <a:ext cx="414116" cy="137118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421149" y="5394131"/>
            <a:ext cx="86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</a:p>
        </p:txBody>
      </p:sp>
      <p:grpSp>
        <p:nvGrpSpPr>
          <p:cNvPr id="78" name="Google Shape;10988;p78"/>
          <p:cNvGrpSpPr/>
          <p:nvPr/>
        </p:nvGrpSpPr>
        <p:grpSpPr>
          <a:xfrm>
            <a:off x="7779570" y="3245888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79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oogle Shape;13194;p81"/>
          <p:cNvGrpSpPr/>
          <p:nvPr/>
        </p:nvGrpSpPr>
        <p:grpSpPr>
          <a:xfrm>
            <a:off x="7779570" y="4040699"/>
            <a:ext cx="480250" cy="49771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97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oogle Shape;10988;p78"/>
          <p:cNvGrpSpPr/>
          <p:nvPr/>
        </p:nvGrpSpPr>
        <p:grpSpPr>
          <a:xfrm>
            <a:off x="7779570" y="5114714"/>
            <a:ext cx="481896" cy="461330"/>
            <a:chOff x="5823294" y="2309751"/>
            <a:chExt cx="315327" cy="314978"/>
          </a:xfrm>
          <a:solidFill>
            <a:srgbClr val="2E5A99"/>
          </a:solidFill>
        </p:grpSpPr>
        <p:sp>
          <p:nvSpPr>
            <p:cNvPr id="108" name="Google Shape;10989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Google Shape;10990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Google Shape;10991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10992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Google Shape;10993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Google Shape;10994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Google Shape;10995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Google Shape;10996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10997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Google Shape;10998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Google Shape;10999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Google Shape;11000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Google Shape;11001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11002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11003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11004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11005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oogle Shape;13194;p81"/>
          <p:cNvGrpSpPr/>
          <p:nvPr/>
        </p:nvGrpSpPr>
        <p:grpSpPr>
          <a:xfrm>
            <a:off x="7779570" y="5855796"/>
            <a:ext cx="480250" cy="497716"/>
            <a:chOff x="2662884" y="1513044"/>
            <a:chExt cx="322914" cy="348543"/>
          </a:xfrm>
          <a:solidFill>
            <a:srgbClr val="2E5A99"/>
          </a:solidFill>
        </p:grpSpPr>
        <p:sp>
          <p:nvSpPr>
            <p:cNvPr id="126" name="Google Shape;13195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Google Shape;13196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Google Shape;13197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Google Shape;13198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Google Shape;13199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Google Shape;13200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Google Shape;13201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Google Shape;13202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Google Shape;13203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Google Shape;13204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" name="Заголовок 1"/>
          <p:cNvSpPr txBox="1">
            <a:spLocks/>
          </p:cNvSpPr>
          <p:nvPr/>
        </p:nvSpPr>
        <p:spPr>
          <a:xfrm>
            <a:off x="880520" y="365492"/>
            <a:ext cx="10237631" cy="56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 в КИМ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39645" y="146915"/>
            <a:ext cx="698555" cy="8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135598" y="98587"/>
            <a:ext cx="12425856" cy="82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9133" y="1913670"/>
            <a:ext cx="97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Рабочий чат в приложении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oogle Shape;14484;p84"/>
          <p:cNvGrpSpPr/>
          <p:nvPr/>
        </p:nvGrpSpPr>
        <p:grpSpPr>
          <a:xfrm>
            <a:off x="940242" y="1721069"/>
            <a:ext cx="749812" cy="691166"/>
            <a:chOff x="6571955" y="2919170"/>
            <a:chExt cx="308878" cy="311170"/>
          </a:xfrm>
          <a:solidFill>
            <a:srgbClr val="2E5A99"/>
          </a:solidFill>
        </p:grpSpPr>
        <p:sp>
          <p:nvSpPr>
            <p:cNvPr id="68" name="Google Shape;14485;p84"/>
            <p:cNvSpPr/>
            <p:nvPr/>
          </p:nvSpPr>
          <p:spPr>
            <a:xfrm>
              <a:off x="6571955" y="2919170"/>
              <a:ext cx="245982" cy="237675"/>
            </a:xfrm>
            <a:custGeom>
              <a:avLst/>
              <a:gdLst/>
              <a:ahLst/>
              <a:cxnLst/>
              <a:rect l="l" t="t" r="r" b="b"/>
              <a:pathLst>
                <a:path w="7728" h="7467" extrusionOk="0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Google Shape;14486;p84"/>
            <p:cNvSpPr/>
            <p:nvPr/>
          </p:nvSpPr>
          <p:spPr>
            <a:xfrm>
              <a:off x="6708760" y="3206436"/>
              <a:ext cx="33740" cy="9517"/>
            </a:xfrm>
            <a:custGeom>
              <a:avLst/>
              <a:gdLst/>
              <a:ahLst/>
              <a:cxnLst/>
              <a:rect l="l" t="t" r="r" b="b"/>
              <a:pathLst>
                <a:path w="1060" h="299" extrusionOk="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Google Shape;14488;p84"/>
            <p:cNvSpPr/>
            <p:nvPr/>
          </p:nvSpPr>
          <p:spPr>
            <a:xfrm>
              <a:off x="6634469" y="2991933"/>
              <a:ext cx="246364" cy="238407"/>
            </a:xfrm>
            <a:custGeom>
              <a:avLst/>
              <a:gdLst/>
              <a:ahLst/>
              <a:cxnLst/>
              <a:rect l="l" t="t" r="r" b="b"/>
              <a:pathLst>
                <a:path w="7740" h="7490" extrusionOk="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Google Shape;14489;p84"/>
            <p:cNvSpPr/>
            <p:nvPr/>
          </p:nvSpPr>
          <p:spPr>
            <a:xfrm>
              <a:off x="6790627" y="3057885"/>
              <a:ext cx="52329" cy="60668"/>
            </a:xfrm>
            <a:custGeom>
              <a:avLst/>
              <a:gdLst/>
              <a:ahLst/>
              <a:cxnLst/>
              <a:rect l="l" t="t" r="r" b="b"/>
              <a:pathLst>
                <a:path w="1644" h="1906" extrusionOk="0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Google Shape;14490;p84"/>
            <p:cNvSpPr/>
            <p:nvPr/>
          </p:nvSpPr>
          <p:spPr>
            <a:xfrm>
              <a:off x="6712166" y="2975286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Google Shape;14491;p84"/>
            <p:cNvSpPr/>
            <p:nvPr/>
          </p:nvSpPr>
          <p:spPr>
            <a:xfrm>
              <a:off x="6712166" y="2993461"/>
              <a:ext cx="73941" cy="9517"/>
            </a:xfrm>
            <a:custGeom>
              <a:avLst/>
              <a:gdLst/>
              <a:ahLst/>
              <a:cxnLst/>
              <a:rect l="l" t="t" r="r" b="b"/>
              <a:pathLst>
                <a:path w="2323" h="299" extrusionOk="0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Google Shape;14492;p84"/>
            <p:cNvSpPr/>
            <p:nvPr/>
          </p:nvSpPr>
          <p:spPr>
            <a:xfrm>
              <a:off x="6712166" y="3012050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Google Shape;14493;p84"/>
            <p:cNvSpPr/>
            <p:nvPr/>
          </p:nvSpPr>
          <p:spPr>
            <a:xfrm>
              <a:off x="6662511" y="3103752"/>
              <a:ext cx="73941" cy="27310"/>
            </a:xfrm>
            <a:custGeom>
              <a:avLst/>
              <a:gdLst/>
              <a:ahLst/>
              <a:cxnLst/>
              <a:rect l="l" t="t" r="r" b="b"/>
              <a:pathLst>
                <a:path w="2323" h="858" extrusionOk="0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Google Shape;14494;p84"/>
            <p:cNvSpPr/>
            <p:nvPr/>
          </p:nvSpPr>
          <p:spPr>
            <a:xfrm>
              <a:off x="6662893" y="3140134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14489;p84"/>
            <p:cNvSpPr/>
            <p:nvPr/>
          </p:nvSpPr>
          <p:spPr>
            <a:xfrm>
              <a:off x="6603290" y="2986618"/>
              <a:ext cx="52329" cy="60668"/>
            </a:xfrm>
            <a:custGeom>
              <a:avLst/>
              <a:gdLst/>
              <a:ahLst/>
              <a:cxnLst/>
              <a:rect l="l" t="t" r="r" b="b"/>
              <a:pathLst>
                <a:path w="1644" h="1906" extrusionOk="0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69134" y="3078681"/>
            <a:ext cx="917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заполнения заявок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ОО на участие в ВПР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oogle Shape;11861;p80"/>
          <p:cNvGrpSpPr/>
          <p:nvPr/>
        </p:nvGrpSpPr>
        <p:grpSpPr>
          <a:xfrm>
            <a:off x="961360" y="3015353"/>
            <a:ext cx="749812" cy="638762"/>
            <a:chOff x="4880567" y="1535870"/>
            <a:chExt cx="356245" cy="317607"/>
          </a:xfrm>
          <a:solidFill>
            <a:srgbClr val="2E5A99"/>
          </a:solidFill>
        </p:grpSpPr>
        <p:sp>
          <p:nvSpPr>
            <p:cNvPr id="119" name="Google Shape;11862;p80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Google Shape;11863;p80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11864;p80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11865;p80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11866;p80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9134" y="4363630"/>
            <a:ext cx="678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Общественное наблюдение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9134" y="5607085"/>
            <a:ext cx="917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проверки на муниципальном уровне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12204;p80"/>
          <p:cNvGrpSpPr/>
          <p:nvPr/>
        </p:nvGrpSpPr>
        <p:grpSpPr>
          <a:xfrm>
            <a:off x="1008161" y="4247147"/>
            <a:ext cx="610264" cy="677590"/>
            <a:chOff x="4891198" y="2925108"/>
            <a:chExt cx="334634" cy="334634"/>
          </a:xfrm>
          <a:solidFill>
            <a:srgbClr val="2E5A99"/>
          </a:solidFill>
        </p:grpSpPr>
        <p:sp>
          <p:nvSpPr>
            <p:cNvPr id="27" name="Google Shape;12205;p80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12206;p80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12207;p80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12208;p80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12209;p80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12210;p80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12211;p80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12212;p80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oogle Shape;11903;p80"/>
          <p:cNvGrpSpPr/>
          <p:nvPr/>
        </p:nvGrpSpPr>
        <p:grpSpPr>
          <a:xfrm>
            <a:off x="990601" y="5548374"/>
            <a:ext cx="729848" cy="600864"/>
            <a:chOff x="6671087" y="2009304"/>
            <a:chExt cx="332757" cy="281833"/>
          </a:xfrm>
          <a:solidFill>
            <a:srgbClr val="2E5A99"/>
          </a:solidFill>
        </p:grpSpPr>
        <p:sp>
          <p:nvSpPr>
            <p:cNvPr id="36" name="Google Shape;11904;p80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11905;p80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880520" y="365492"/>
            <a:ext cx="10237631" cy="56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особенности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56" b="67802" l="3209" r="31640">
                        <a14:foregroundMark x1="12834" y1="39164" x2="12834" y2="39164"/>
                        <a14:foregroundMark x1="19430" y1="36068" x2="19430" y2="36068"/>
                        <a14:foregroundMark x1="14617" y1="44427" x2="14617" y2="44427"/>
                        <a14:foregroundMark x1="18182" y1="52786" x2="18182" y2="52786"/>
                        <a14:foregroundMark x1="20499" y1="43344" x2="20499" y2="43344"/>
                        <a14:foregroundMark x1="23440" y1="49690" x2="23440" y2="4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13" b="30609"/>
          <a:stretch/>
        </p:blipFill>
        <p:spPr>
          <a:xfrm>
            <a:off x="139645" y="146915"/>
            <a:ext cx="698555" cy="8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22524</TotalTime>
  <Words>524</Words>
  <Application>Microsoft Office PowerPoint</Application>
  <PresentationFormat>Широкоэкранный</PresentationFormat>
  <Paragraphs>135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Особенности проведения ВПР в 2022 году</vt:lpstr>
      <vt:lpstr>График внесения информации</vt:lpstr>
      <vt:lpstr>Проведение ВПР в 5-8 классах (в компьютерной форме)</vt:lpstr>
      <vt:lpstr>Изменения в КИМ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М. Рубцова</dc:creator>
  <cp:lastModifiedBy>Галина М. Рубцова</cp:lastModifiedBy>
  <cp:revision>854</cp:revision>
  <cp:lastPrinted>2020-07-16T13:18:23Z</cp:lastPrinted>
  <dcterms:created xsi:type="dcterms:W3CDTF">2018-11-29T14:20:10Z</dcterms:created>
  <dcterms:modified xsi:type="dcterms:W3CDTF">2022-02-03T16:42:19Z</dcterms:modified>
</cp:coreProperties>
</file>